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5" r:id="rId3"/>
    <p:sldId id="260" r:id="rId4"/>
    <p:sldId id="258" r:id="rId5"/>
    <p:sldId id="300" r:id="rId6"/>
    <p:sldId id="261" r:id="rId7"/>
    <p:sldId id="290" r:id="rId8"/>
    <p:sldId id="283" r:id="rId9"/>
    <p:sldId id="287" r:id="rId10"/>
    <p:sldId id="293" r:id="rId11"/>
    <p:sldId id="301" r:id="rId12"/>
    <p:sldId id="281" r:id="rId13"/>
    <p:sldId id="284" r:id="rId14"/>
    <p:sldId id="264" r:id="rId15"/>
    <p:sldId id="265" r:id="rId16"/>
    <p:sldId id="266" r:id="rId17"/>
    <p:sldId id="267" r:id="rId18"/>
    <p:sldId id="291" r:id="rId19"/>
    <p:sldId id="292" r:id="rId20"/>
    <p:sldId id="268" r:id="rId21"/>
    <p:sldId id="289" r:id="rId22"/>
    <p:sldId id="269" r:id="rId23"/>
    <p:sldId id="270" r:id="rId24"/>
    <p:sldId id="282" r:id="rId25"/>
    <p:sldId id="294" r:id="rId26"/>
    <p:sldId id="295" r:id="rId27"/>
    <p:sldId id="296" r:id="rId28"/>
    <p:sldId id="297" r:id="rId29"/>
    <p:sldId id="298" r:id="rId30"/>
    <p:sldId id="299" r:id="rId3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4B0"/>
    <a:srgbClr val="D47312"/>
    <a:srgbClr val="F83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034" autoAdjust="0"/>
  </p:normalViewPr>
  <p:slideViewPr>
    <p:cSldViewPr>
      <p:cViewPr varScale="1">
        <p:scale>
          <a:sx n="94" d="100"/>
          <a:sy n="94" d="100"/>
        </p:scale>
        <p:origin x="20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Sheet1!$A$1:$A$11</c:f>
              <c:numCache>
                <c:formatCode>General</c:formatCode>
                <c:ptCount val="11"/>
                <c:pt idx="0">
                  <c:v>49</c:v>
                </c:pt>
                <c:pt idx="1">
                  <c:v>49</c:v>
                </c:pt>
                <c:pt idx="2">
                  <c:v>51</c:v>
                </c:pt>
                <c:pt idx="3">
                  <c:v>52</c:v>
                </c:pt>
                <c:pt idx="4">
                  <c:v>54</c:v>
                </c:pt>
                <c:pt idx="5">
                  <c:v>55</c:v>
                </c:pt>
                <c:pt idx="6">
                  <c:v>56</c:v>
                </c:pt>
                <c:pt idx="7">
                  <c:v>60</c:v>
                </c:pt>
                <c:pt idx="8">
                  <c:v>60</c:v>
                </c:pt>
                <c:pt idx="9">
                  <c:v>60</c:v>
                </c:pt>
                <c:pt idx="10">
                  <c:v>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6296824"/>
        <c:axId val="246297216"/>
        <c:axId val="0"/>
      </c:bar3DChart>
      <c:catAx>
        <c:axId val="246296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97216"/>
        <c:crosses val="autoZero"/>
        <c:auto val="1"/>
        <c:lblAlgn val="ctr"/>
        <c:lblOffset val="100"/>
        <c:noMultiLvlLbl val="0"/>
      </c:catAx>
      <c:valAx>
        <c:axId val="24629721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9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Sheet1!$N$1:$N$11</c:f>
              <c:numCache>
                <c:formatCode>General</c:formatCode>
                <c:ptCount val="11"/>
                <c:pt idx="0">
                  <c:v>8</c:v>
                </c:pt>
                <c:pt idx="1">
                  <c:v>10</c:v>
                </c:pt>
                <c:pt idx="2">
                  <c:v>22</c:v>
                </c:pt>
                <c:pt idx="3">
                  <c:v>34</c:v>
                </c:pt>
                <c:pt idx="4">
                  <c:v>43</c:v>
                </c:pt>
                <c:pt idx="5">
                  <c:v>55</c:v>
                </c:pt>
                <c:pt idx="6">
                  <c:v>68</c:v>
                </c:pt>
                <c:pt idx="7">
                  <c:v>76</c:v>
                </c:pt>
                <c:pt idx="8">
                  <c:v>82</c:v>
                </c:pt>
                <c:pt idx="9">
                  <c:v>102</c:v>
                </c:pt>
                <c:pt idx="10">
                  <c:v>109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46298000"/>
        <c:axId val="246298392"/>
        <c:axId val="0"/>
      </c:bar3DChart>
      <c:catAx>
        <c:axId val="2462980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98392"/>
        <c:crosses val="autoZero"/>
        <c:auto val="1"/>
        <c:lblAlgn val="ctr"/>
        <c:lblOffset val="100"/>
        <c:noMultiLvlLbl val="0"/>
      </c:catAx>
      <c:valAx>
        <c:axId val="2462983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9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6F9F6-5007-4CEA-A59C-64E36B58747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853FE-804D-47DD-ACDE-8C97D685D2F9}">
      <dgm:prSet phldrT="[Text]" custT="1"/>
      <dgm:spPr/>
      <dgm:t>
        <a:bodyPr/>
        <a:lstStyle/>
        <a:p>
          <a:r>
            <a:rPr lang="en-US" sz="2400" b="1" dirty="0" smtClean="0"/>
            <a:t>Question 1</a:t>
          </a:r>
          <a:endParaRPr lang="en-US" sz="2400" b="1" dirty="0"/>
        </a:p>
      </dgm:t>
    </dgm:pt>
    <dgm:pt modelId="{7614934C-7498-435F-8404-51397DF83F96}" type="parTrans" cxnId="{2C6C51B5-2608-464D-A3CB-2F68AD60FEB5}">
      <dgm:prSet/>
      <dgm:spPr/>
      <dgm:t>
        <a:bodyPr/>
        <a:lstStyle/>
        <a:p>
          <a:endParaRPr lang="en-US"/>
        </a:p>
      </dgm:t>
    </dgm:pt>
    <dgm:pt modelId="{D99E00AA-06CF-48E0-AD2C-5C7D643423E1}" type="sibTrans" cxnId="{2C6C51B5-2608-464D-A3CB-2F68AD60FEB5}">
      <dgm:prSet/>
      <dgm:spPr/>
      <dgm:t>
        <a:bodyPr/>
        <a:lstStyle/>
        <a:p>
          <a:endParaRPr lang="en-US"/>
        </a:p>
      </dgm:t>
    </dgm:pt>
    <dgm:pt modelId="{23B23397-E908-46EA-A9E5-5E73AB04A045}">
      <dgm:prSet phldrT="[Text]"/>
      <dgm:spPr/>
      <dgm:t>
        <a:bodyPr/>
        <a:lstStyle/>
        <a:p>
          <a:r>
            <a:rPr lang="en-US" b="1" dirty="0" smtClean="0"/>
            <a:t>What am I being asked to believe and accept?</a:t>
          </a:r>
          <a:endParaRPr lang="en-US" b="1" dirty="0"/>
        </a:p>
      </dgm:t>
    </dgm:pt>
    <dgm:pt modelId="{3FB6C5F4-A40E-4D3D-BD00-164BE61CF832}" type="parTrans" cxnId="{E797D468-B88C-4239-9A32-48D978E6006E}">
      <dgm:prSet/>
      <dgm:spPr/>
      <dgm:t>
        <a:bodyPr/>
        <a:lstStyle/>
        <a:p>
          <a:endParaRPr lang="en-US"/>
        </a:p>
      </dgm:t>
    </dgm:pt>
    <dgm:pt modelId="{370D0EAB-C623-447C-822F-ECB63C5E1435}" type="sibTrans" cxnId="{E797D468-B88C-4239-9A32-48D978E6006E}">
      <dgm:prSet/>
      <dgm:spPr/>
      <dgm:t>
        <a:bodyPr/>
        <a:lstStyle/>
        <a:p>
          <a:endParaRPr lang="en-US"/>
        </a:p>
      </dgm:t>
    </dgm:pt>
    <dgm:pt modelId="{E421A316-DA56-4616-8A98-B6642D6F9436}">
      <dgm:prSet phldrT="[Text]" custT="1"/>
      <dgm:spPr/>
      <dgm:t>
        <a:bodyPr/>
        <a:lstStyle/>
        <a:p>
          <a:r>
            <a:rPr lang="en-US" sz="2400" b="1" dirty="0" smtClean="0"/>
            <a:t>Question 2</a:t>
          </a:r>
          <a:endParaRPr lang="en-US" sz="2400" b="1" dirty="0"/>
        </a:p>
      </dgm:t>
    </dgm:pt>
    <dgm:pt modelId="{BC065750-3307-48AA-85CD-6FE7CD4D6CDB}" type="parTrans" cxnId="{83C5CAE6-4CB9-4996-989D-353878BF14D3}">
      <dgm:prSet/>
      <dgm:spPr/>
      <dgm:t>
        <a:bodyPr/>
        <a:lstStyle/>
        <a:p>
          <a:endParaRPr lang="en-US"/>
        </a:p>
      </dgm:t>
    </dgm:pt>
    <dgm:pt modelId="{4BA4BC73-BC18-4C27-8DA7-0BE69989EB1F}" type="sibTrans" cxnId="{83C5CAE6-4CB9-4996-989D-353878BF14D3}">
      <dgm:prSet/>
      <dgm:spPr/>
      <dgm:t>
        <a:bodyPr/>
        <a:lstStyle/>
        <a:p>
          <a:endParaRPr lang="en-US"/>
        </a:p>
      </dgm:t>
    </dgm:pt>
    <dgm:pt modelId="{F0DC0C3A-7F51-4BF1-BF55-57FB5BF7A1E4}">
      <dgm:prSet phldrT="[Text]"/>
      <dgm:spPr/>
      <dgm:t>
        <a:bodyPr/>
        <a:lstStyle/>
        <a:p>
          <a:r>
            <a:rPr lang="en-US" altLang="zh-CN" b="1" dirty="0" smtClean="0"/>
            <a:t>What evidence is available to support the assertion?</a:t>
          </a:r>
          <a:endParaRPr lang="en-US" b="1" dirty="0"/>
        </a:p>
      </dgm:t>
    </dgm:pt>
    <dgm:pt modelId="{96619EC4-D246-4EDE-9618-FF8AD0C97998}" type="parTrans" cxnId="{17E785D3-0E17-4F2C-A546-1C463F70E240}">
      <dgm:prSet/>
      <dgm:spPr/>
      <dgm:t>
        <a:bodyPr/>
        <a:lstStyle/>
        <a:p>
          <a:endParaRPr lang="en-US"/>
        </a:p>
      </dgm:t>
    </dgm:pt>
    <dgm:pt modelId="{0974AB5E-6B25-4C7D-A878-D700CDDD167E}" type="sibTrans" cxnId="{17E785D3-0E17-4F2C-A546-1C463F70E240}">
      <dgm:prSet/>
      <dgm:spPr/>
      <dgm:t>
        <a:bodyPr/>
        <a:lstStyle/>
        <a:p>
          <a:endParaRPr lang="en-US"/>
        </a:p>
      </dgm:t>
    </dgm:pt>
    <dgm:pt modelId="{5D28E21A-51F0-404F-B4AD-ACB46B9480BA}">
      <dgm:prSet phldrT="[Text]" custT="1"/>
      <dgm:spPr/>
      <dgm:t>
        <a:bodyPr/>
        <a:lstStyle/>
        <a:p>
          <a:r>
            <a:rPr lang="en-US" sz="2400" b="1" dirty="0" smtClean="0"/>
            <a:t>Question 3</a:t>
          </a:r>
          <a:endParaRPr lang="en-US" sz="2400" b="1" dirty="0"/>
        </a:p>
      </dgm:t>
    </dgm:pt>
    <dgm:pt modelId="{14EADFD1-DD12-4949-9421-176CD5A558C4}" type="parTrans" cxnId="{C80A6F02-2350-438C-B58B-83936219DC71}">
      <dgm:prSet/>
      <dgm:spPr/>
      <dgm:t>
        <a:bodyPr/>
        <a:lstStyle/>
        <a:p>
          <a:endParaRPr lang="en-US"/>
        </a:p>
      </dgm:t>
    </dgm:pt>
    <dgm:pt modelId="{A6BF39AE-BC63-433C-B90C-05CB1164D538}" type="sibTrans" cxnId="{C80A6F02-2350-438C-B58B-83936219DC71}">
      <dgm:prSet/>
      <dgm:spPr/>
      <dgm:t>
        <a:bodyPr/>
        <a:lstStyle/>
        <a:p>
          <a:endParaRPr lang="en-US"/>
        </a:p>
      </dgm:t>
    </dgm:pt>
    <dgm:pt modelId="{9555CD09-9F5A-491A-9811-6F2F64F9EEE7}">
      <dgm:prSet phldrT="[Text]"/>
      <dgm:spPr/>
      <dgm:t>
        <a:bodyPr/>
        <a:lstStyle/>
        <a:p>
          <a:r>
            <a:rPr lang="en-US" b="1" dirty="0" smtClean="0"/>
            <a:t>Are there alternative ways of interpreting?</a:t>
          </a:r>
          <a:endParaRPr lang="en-US" b="1" dirty="0"/>
        </a:p>
      </dgm:t>
    </dgm:pt>
    <dgm:pt modelId="{0EE59934-B451-4752-BF07-8148657E8B0D}" type="parTrans" cxnId="{CA8F73D2-9F55-4B0C-82F7-AAE1CA454903}">
      <dgm:prSet/>
      <dgm:spPr/>
      <dgm:t>
        <a:bodyPr/>
        <a:lstStyle/>
        <a:p>
          <a:endParaRPr lang="en-US"/>
        </a:p>
      </dgm:t>
    </dgm:pt>
    <dgm:pt modelId="{FC1E97A5-E6EF-470C-8581-3D4864AD43CC}" type="sibTrans" cxnId="{CA8F73D2-9F55-4B0C-82F7-AAE1CA454903}">
      <dgm:prSet/>
      <dgm:spPr/>
      <dgm:t>
        <a:bodyPr/>
        <a:lstStyle/>
        <a:p>
          <a:endParaRPr lang="en-US"/>
        </a:p>
      </dgm:t>
    </dgm:pt>
    <dgm:pt modelId="{E3028494-B133-4FE5-BE1A-5398CF4A948B}">
      <dgm:prSet phldrT="[Text]" custT="1"/>
      <dgm:spPr/>
      <dgm:t>
        <a:bodyPr/>
        <a:lstStyle/>
        <a:p>
          <a:r>
            <a:rPr lang="en-US" sz="2400" b="1" dirty="0" smtClean="0"/>
            <a:t>Question 4</a:t>
          </a:r>
          <a:endParaRPr lang="en-US" sz="2400" b="1" dirty="0"/>
        </a:p>
      </dgm:t>
    </dgm:pt>
    <dgm:pt modelId="{F1173C51-C857-4F77-8EC0-8C27DECBBFED}" type="parTrans" cxnId="{04D1DB61-B1CA-4693-98F6-6F73C11DFF70}">
      <dgm:prSet/>
      <dgm:spPr/>
      <dgm:t>
        <a:bodyPr/>
        <a:lstStyle/>
        <a:p>
          <a:endParaRPr lang="en-US"/>
        </a:p>
      </dgm:t>
    </dgm:pt>
    <dgm:pt modelId="{F3DE38A6-3B69-45D7-A6C3-C812F5058B38}" type="sibTrans" cxnId="{04D1DB61-B1CA-4693-98F6-6F73C11DFF70}">
      <dgm:prSet/>
      <dgm:spPr/>
      <dgm:t>
        <a:bodyPr/>
        <a:lstStyle/>
        <a:p>
          <a:endParaRPr lang="en-US"/>
        </a:p>
      </dgm:t>
    </dgm:pt>
    <dgm:pt modelId="{3985DF6A-21F9-4754-811E-665F6C8B92E5}">
      <dgm:prSet phldrT="[Text]" custT="1"/>
      <dgm:spPr/>
      <dgm:t>
        <a:bodyPr/>
        <a:lstStyle/>
        <a:p>
          <a:r>
            <a:rPr lang="en-US" sz="2400" b="1" dirty="0" smtClean="0"/>
            <a:t>Question 5</a:t>
          </a:r>
          <a:endParaRPr lang="en-US" sz="2400" b="1" dirty="0"/>
        </a:p>
      </dgm:t>
    </dgm:pt>
    <dgm:pt modelId="{AB93884F-F39E-4CF2-9579-75C4E35D6758}" type="parTrans" cxnId="{BCDFCB1B-152D-4935-8F84-4C7C466DA506}">
      <dgm:prSet/>
      <dgm:spPr/>
      <dgm:t>
        <a:bodyPr/>
        <a:lstStyle/>
        <a:p>
          <a:endParaRPr lang="en-US"/>
        </a:p>
      </dgm:t>
    </dgm:pt>
    <dgm:pt modelId="{709624F9-473C-4F27-A472-3232DFD3C7F2}" type="sibTrans" cxnId="{BCDFCB1B-152D-4935-8F84-4C7C466DA506}">
      <dgm:prSet/>
      <dgm:spPr/>
      <dgm:t>
        <a:bodyPr/>
        <a:lstStyle/>
        <a:p>
          <a:endParaRPr lang="en-US"/>
        </a:p>
      </dgm:t>
    </dgm:pt>
    <dgm:pt modelId="{3BB5E778-D02C-47BD-B673-2CB5C5B31C67}">
      <dgm:prSet phldrT="[Text]"/>
      <dgm:spPr/>
      <dgm:t>
        <a:bodyPr/>
        <a:lstStyle/>
        <a:p>
          <a:r>
            <a:rPr lang="en-US" b="1" dirty="0" smtClean="0"/>
            <a:t>What additional evidence would help evaluate the alternatives?</a:t>
          </a:r>
          <a:endParaRPr lang="en-US" b="1" dirty="0"/>
        </a:p>
      </dgm:t>
    </dgm:pt>
    <dgm:pt modelId="{E162E140-1BBB-418D-9684-7DAD70C71FCA}" type="parTrans" cxnId="{7681824F-BD7A-436F-BFB0-A7C7FDE0B816}">
      <dgm:prSet/>
      <dgm:spPr/>
      <dgm:t>
        <a:bodyPr/>
        <a:lstStyle/>
        <a:p>
          <a:endParaRPr lang="en-US"/>
        </a:p>
      </dgm:t>
    </dgm:pt>
    <dgm:pt modelId="{23472D61-321E-4F2B-865A-5B261F299C69}" type="sibTrans" cxnId="{7681824F-BD7A-436F-BFB0-A7C7FDE0B816}">
      <dgm:prSet/>
      <dgm:spPr/>
      <dgm:t>
        <a:bodyPr/>
        <a:lstStyle/>
        <a:p>
          <a:endParaRPr lang="en-US"/>
        </a:p>
      </dgm:t>
    </dgm:pt>
    <dgm:pt modelId="{0FF6F63C-8781-4A1C-AB60-AACEC2B89CB6}">
      <dgm:prSet phldrT="[Text]"/>
      <dgm:spPr/>
      <dgm:t>
        <a:bodyPr/>
        <a:lstStyle/>
        <a:p>
          <a:r>
            <a:rPr lang="en-US" b="1" dirty="0" smtClean="0"/>
            <a:t>What conclusion are most reasonable?</a:t>
          </a:r>
          <a:endParaRPr lang="en-US" b="1" dirty="0"/>
        </a:p>
      </dgm:t>
    </dgm:pt>
    <dgm:pt modelId="{2CFE8A93-D022-4D09-AF3A-8ECDC6569DD0}" type="parTrans" cxnId="{C92E4D75-FC9B-4391-A356-3AE8627CCA0A}">
      <dgm:prSet/>
      <dgm:spPr/>
      <dgm:t>
        <a:bodyPr/>
        <a:lstStyle/>
        <a:p>
          <a:endParaRPr lang="en-US"/>
        </a:p>
      </dgm:t>
    </dgm:pt>
    <dgm:pt modelId="{09FA56B8-6569-4110-8A75-514A676F5232}" type="sibTrans" cxnId="{C92E4D75-FC9B-4391-A356-3AE8627CCA0A}">
      <dgm:prSet/>
      <dgm:spPr/>
      <dgm:t>
        <a:bodyPr/>
        <a:lstStyle/>
        <a:p>
          <a:endParaRPr lang="en-US"/>
        </a:p>
      </dgm:t>
    </dgm:pt>
    <dgm:pt modelId="{D3951A77-8487-4CEA-A632-5482EFC0E41F}" type="pres">
      <dgm:prSet presAssocID="{B156F9F6-5007-4CEA-A59C-64E36B5874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148150-A57D-47C4-8E6B-FA5905CC3403}" type="pres">
      <dgm:prSet presAssocID="{6D1853FE-804D-47DD-ACDE-8C97D685D2F9}" presName="linNode" presStyleCnt="0"/>
      <dgm:spPr/>
    </dgm:pt>
    <dgm:pt modelId="{EE03DE4E-9C72-4166-99AB-364A640E79F0}" type="pres">
      <dgm:prSet presAssocID="{6D1853FE-804D-47DD-ACDE-8C97D685D2F9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B7264-F451-4FC1-81A5-628B927A4AC0}" type="pres">
      <dgm:prSet presAssocID="{6D1853FE-804D-47DD-ACDE-8C97D685D2F9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92452-89C4-4BE0-ABE3-EF56349DE1D3}" type="pres">
      <dgm:prSet presAssocID="{D99E00AA-06CF-48E0-AD2C-5C7D643423E1}" presName="sp" presStyleCnt="0"/>
      <dgm:spPr/>
    </dgm:pt>
    <dgm:pt modelId="{EB520594-B81E-49F5-8A40-6D3CBD410A3F}" type="pres">
      <dgm:prSet presAssocID="{E421A316-DA56-4616-8A98-B6642D6F9436}" presName="linNode" presStyleCnt="0"/>
      <dgm:spPr/>
    </dgm:pt>
    <dgm:pt modelId="{062F3436-C5BE-405A-8893-C7C0864A165D}" type="pres">
      <dgm:prSet presAssocID="{E421A316-DA56-4616-8A98-B6642D6F943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060AA4-018B-44C3-8A4D-F7768CE3BC91}" type="pres">
      <dgm:prSet presAssocID="{E421A316-DA56-4616-8A98-B6642D6F9436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C698C-8EDB-4193-AD52-DACEF6887947}" type="pres">
      <dgm:prSet presAssocID="{4BA4BC73-BC18-4C27-8DA7-0BE69989EB1F}" presName="sp" presStyleCnt="0"/>
      <dgm:spPr/>
    </dgm:pt>
    <dgm:pt modelId="{A1AD7F4E-1815-4EEE-8AD4-273AF07240A0}" type="pres">
      <dgm:prSet presAssocID="{5D28E21A-51F0-404F-B4AD-ACB46B9480BA}" presName="linNode" presStyleCnt="0"/>
      <dgm:spPr/>
    </dgm:pt>
    <dgm:pt modelId="{A52EC268-2CC6-4A07-98CD-73FBDE809F34}" type="pres">
      <dgm:prSet presAssocID="{5D28E21A-51F0-404F-B4AD-ACB46B9480BA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88A61-BBB6-4440-85C9-A0EE16FE1B98}" type="pres">
      <dgm:prSet presAssocID="{5D28E21A-51F0-404F-B4AD-ACB46B9480BA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73A0D-07FE-4A7D-B212-EB81533E9528}" type="pres">
      <dgm:prSet presAssocID="{A6BF39AE-BC63-433C-B90C-05CB1164D538}" presName="sp" presStyleCnt="0"/>
      <dgm:spPr/>
    </dgm:pt>
    <dgm:pt modelId="{65DA9D2D-7D7F-40FD-A081-02A055E2FD1D}" type="pres">
      <dgm:prSet presAssocID="{E3028494-B133-4FE5-BE1A-5398CF4A948B}" presName="linNode" presStyleCnt="0"/>
      <dgm:spPr/>
    </dgm:pt>
    <dgm:pt modelId="{95091EB8-FA56-4252-95E8-D5165D38766F}" type="pres">
      <dgm:prSet presAssocID="{E3028494-B133-4FE5-BE1A-5398CF4A948B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98BE6-D195-4E11-8494-3AEA6696809A}" type="pres">
      <dgm:prSet presAssocID="{E3028494-B133-4FE5-BE1A-5398CF4A948B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06236-43B6-4F12-9537-B213B2CA432F}" type="pres">
      <dgm:prSet presAssocID="{F3DE38A6-3B69-45D7-A6C3-C812F5058B38}" presName="sp" presStyleCnt="0"/>
      <dgm:spPr/>
    </dgm:pt>
    <dgm:pt modelId="{EC940D98-0702-48EF-904D-DA959450827E}" type="pres">
      <dgm:prSet presAssocID="{3985DF6A-21F9-4754-811E-665F6C8B92E5}" presName="linNode" presStyleCnt="0"/>
      <dgm:spPr/>
    </dgm:pt>
    <dgm:pt modelId="{BBAF786B-B5ED-4213-8B6B-2155CD31008A}" type="pres">
      <dgm:prSet presAssocID="{3985DF6A-21F9-4754-811E-665F6C8B92E5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103A03-B3D8-4C48-A02C-93C7D075EEA3}" type="pres">
      <dgm:prSet presAssocID="{3985DF6A-21F9-4754-811E-665F6C8B92E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F4F272-A070-4AB7-ABC0-4006B399C66F}" type="presOf" srcId="{6D1853FE-804D-47DD-ACDE-8C97D685D2F9}" destId="{EE03DE4E-9C72-4166-99AB-364A640E79F0}" srcOrd="0" destOrd="0" presId="urn:microsoft.com/office/officeart/2005/8/layout/vList5"/>
    <dgm:cxn modelId="{17E785D3-0E17-4F2C-A546-1C463F70E240}" srcId="{E421A316-DA56-4616-8A98-B6642D6F9436}" destId="{F0DC0C3A-7F51-4BF1-BF55-57FB5BF7A1E4}" srcOrd="0" destOrd="0" parTransId="{96619EC4-D246-4EDE-9618-FF8AD0C97998}" sibTransId="{0974AB5E-6B25-4C7D-A878-D700CDDD167E}"/>
    <dgm:cxn modelId="{8F4E8B87-76D8-4E1E-BB6C-897E680685E8}" type="presOf" srcId="{5D28E21A-51F0-404F-B4AD-ACB46B9480BA}" destId="{A52EC268-2CC6-4A07-98CD-73FBDE809F34}" srcOrd="0" destOrd="0" presId="urn:microsoft.com/office/officeart/2005/8/layout/vList5"/>
    <dgm:cxn modelId="{04D1DB61-B1CA-4693-98F6-6F73C11DFF70}" srcId="{B156F9F6-5007-4CEA-A59C-64E36B587477}" destId="{E3028494-B133-4FE5-BE1A-5398CF4A948B}" srcOrd="3" destOrd="0" parTransId="{F1173C51-C857-4F77-8EC0-8C27DECBBFED}" sibTransId="{F3DE38A6-3B69-45D7-A6C3-C812F5058B38}"/>
    <dgm:cxn modelId="{8987DB4C-B1D7-4DD2-A563-D0AB73E86872}" type="presOf" srcId="{E421A316-DA56-4616-8A98-B6642D6F9436}" destId="{062F3436-C5BE-405A-8893-C7C0864A165D}" srcOrd="0" destOrd="0" presId="urn:microsoft.com/office/officeart/2005/8/layout/vList5"/>
    <dgm:cxn modelId="{CAD88AE3-5659-4464-AF71-E2B654B8A037}" type="presOf" srcId="{E3028494-B133-4FE5-BE1A-5398CF4A948B}" destId="{95091EB8-FA56-4252-95E8-D5165D38766F}" srcOrd="0" destOrd="0" presId="urn:microsoft.com/office/officeart/2005/8/layout/vList5"/>
    <dgm:cxn modelId="{E797D468-B88C-4239-9A32-48D978E6006E}" srcId="{6D1853FE-804D-47DD-ACDE-8C97D685D2F9}" destId="{23B23397-E908-46EA-A9E5-5E73AB04A045}" srcOrd="0" destOrd="0" parTransId="{3FB6C5F4-A40E-4D3D-BD00-164BE61CF832}" sibTransId="{370D0EAB-C623-447C-822F-ECB63C5E1435}"/>
    <dgm:cxn modelId="{83C5CAE6-4CB9-4996-989D-353878BF14D3}" srcId="{B156F9F6-5007-4CEA-A59C-64E36B587477}" destId="{E421A316-DA56-4616-8A98-B6642D6F9436}" srcOrd="1" destOrd="0" parTransId="{BC065750-3307-48AA-85CD-6FE7CD4D6CDB}" sibTransId="{4BA4BC73-BC18-4C27-8DA7-0BE69989EB1F}"/>
    <dgm:cxn modelId="{2C6C51B5-2608-464D-A3CB-2F68AD60FEB5}" srcId="{B156F9F6-5007-4CEA-A59C-64E36B587477}" destId="{6D1853FE-804D-47DD-ACDE-8C97D685D2F9}" srcOrd="0" destOrd="0" parTransId="{7614934C-7498-435F-8404-51397DF83F96}" sibTransId="{D99E00AA-06CF-48E0-AD2C-5C7D643423E1}"/>
    <dgm:cxn modelId="{E3289BD3-B597-4FC0-938D-53E639D06A44}" type="presOf" srcId="{0FF6F63C-8781-4A1C-AB60-AACEC2B89CB6}" destId="{FE103A03-B3D8-4C48-A02C-93C7D075EEA3}" srcOrd="0" destOrd="0" presId="urn:microsoft.com/office/officeart/2005/8/layout/vList5"/>
    <dgm:cxn modelId="{C92E4D75-FC9B-4391-A356-3AE8627CCA0A}" srcId="{3985DF6A-21F9-4754-811E-665F6C8B92E5}" destId="{0FF6F63C-8781-4A1C-AB60-AACEC2B89CB6}" srcOrd="0" destOrd="0" parTransId="{2CFE8A93-D022-4D09-AF3A-8ECDC6569DD0}" sibTransId="{09FA56B8-6569-4110-8A75-514A676F5232}"/>
    <dgm:cxn modelId="{16F1BBB2-119A-40E2-8150-67C4F1221157}" type="presOf" srcId="{F0DC0C3A-7F51-4BF1-BF55-57FB5BF7A1E4}" destId="{DB060AA4-018B-44C3-8A4D-F7768CE3BC91}" srcOrd="0" destOrd="0" presId="urn:microsoft.com/office/officeart/2005/8/layout/vList5"/>
    <dgm:cxn modelId="{9237383B-A195-4DEC-BACD-9F38D59FC110}" type="presOf" srcId="{23B23397-E908-46EA-A9E5-5E73AB04A045}" destId="{A73B7264-F451-4FC1-81A5-628B927A4AC0}" srcOrd="0" destOrd="0" presId="urn:microsoft.com/office/officeart/2005/8/layout/vList5"/>
    <dgm:cxn modelId="{A611514C-95BF-41C1-8EA1-B263D10DFBBB}" type="presOf" srcId="{9555CD09-9F5A-491A-9811-6F2F64F9EEE7}" destId="{C1A88A61-BBB6-4440-85C9-A0EE16FE1B98}" srcOrd="0" destOrd="0" presId="urn:microsoft.com/office/officeart/2005/8/layout/vList5"/>
    <dgm:cxn modelId="{DBEB90F9-E128-40C8-BEF8-6E02D65DF1B1}" type="presOf" srcId="{3BB5E778-D02C-47BD-B673-2CB5C5B31C67}" destId="{D9A98BE6-D195-4E11-8494-3AEA6696809A}" srcOrd="0" destOrd="0" presId="urn:microsoft.com/office/officeart/2005/8/layout/vList5"/>
    <dgm:cxn modelId="{7681824F-BD7A-436F-BFB0-A7C7FDE0B816}" srcId="{E3028494-B133-4FE5-BE1A-5398CF4A948B}" destId="{3BB5E778-D02C-47BD-B673-2CB5C5B31C67}" srcOrd="0" destOrd="0" parTransId="{E162E140-1BBB-418D-9684-7DAD70C71FCA}" sibTransId="{23472D61-321E-4F2B-865A-5B261F299C69}"/>
    <dgm:cxn modelId="{BCDFCB1B-152D-4935-8F84-4C7C466DA506}" srcId="{B156F9F6-5007-4CEA-A59C-64E36B587477}" destId="{3985DF6A-21F9-4754-811E-665F6C8B92E5}" srcOrd="4" destOrd="0" parTransId="{AB93884F-F39E-4CF2-9579-75C4E35D6758}" sibTransId="{709624F9-473C-4F27-A472-3232DFD3C7F2}"/>
    <dgm:cxn modelId="{BAD1FDA0-A1B1-438B-BFC1-78A4978E217B}" type="presOf" srcId="{3985DF6A-21F9-4754-811E-665F6C8B92E5}" destId="{BBAF786B-B5ED-4213-8B6B-2155CD31008A}" srcOrd="0" destOrd="0" presId="urn:microsoft.com/office/officeart/2005/8/layout/vList5"/>
    <dgm:cxn modelId="{3C979DE0-398D-4725-B589-96E981836563}" type="presOf" srcId="{B156F9F6-5007-4CEA-A59C-64E36B587477}" destId="{D3951A77-8487-4CEA-A632-5482EFC0E41F}" srcOrd="0" destOrd="0" presId="urn:microsoft.com/office/officeart/2005/8/layout/vList5"/>
    <dgm:cxn modelId="{C80A6F02-2350-438C-B58B-83936219DC71}" srcId="{B156F9F6-5007-4CEA-A59C-64E36B587477}" destId="{5D28E21A-51F0-404F-B4AD-ACB46B9480BA}" srcOrd="2" destOrd="0" parTransId="{14EADFD1-DD12-4949-9421-176CD5A558C4}" sibTransId="{A6BF39AE-BC63-433C-B90C-05CB1164D538}"/>
    <dgm:cxn modelId="{CA8F73D2-9F55-4B0C-82F7-AAE1CA454903}" srcId="{5D28E21A-51F0-404F-B4AD-ACB46B9480BA}" destId="{9555CD09-9F5A-491A-9811-6F2F64F9EEE7}" srcOrd="0" destOrd="0" parTransId="{0EE59934-B451-4752-BF07-8148657E8B0D}" sibTransId="{FC1E97A5-E6EF-470C-8581-3D4864AD43CC}"/>
    <dgm:cxn modelId="{220FD381-D071-4AAC-8D2F-E2895D588875}" type="presParOf" srcId="{D3951A77-8487-4CEA-A632-5482EFC0E41F}" destId="{B1148150-A57D-47C4-8E6B-FA5905CC3403}" srcOrd="0" destOrd="0" presId="urn:microsoft.com/office/officeart/2005/8/layout/vList5"/>
    <dgm:cxn modelId="{05DFEF6D-0096-4B07-901F-A4A2E1026532}" type="presParOf" srcId="{B1148150-A57D-47C4-8E6B-FA5905CC3403}" destId="{EE03DE4E-9C72-4166-99AB-364A640E79F0}" srcOrd="0" destOrd="0" presId="urn:microsoft.com/office/officeart/2005/8/layout/vList5"/>
    <dgm:cxn modelId="{31242A8F-8E35-47F3-A2BE-F4269C193E6A}" type="presParOf" srcId="{B1148150-A57D-47C4-8E6B-FA5905CC3403}" destId="{A73B7264-F451-4FC1-81A5-628B927A4AC0}" srcOrd="1" destOrd="0" presId="urn:microsoft.com/office/officeart/2005/8/layout/vList5"/>
    <dgm:cxn modelId="{ABCB2016-4D73-4AB8-93B5-D087E9A92CD5}" type="presParOf" srcId="{D3951A77-8487-4CEA-A632-5482EFC0E41F}" destId="{AC792452-89C4-4BE0-ABE3-EF56349DE1D3}" srcOrd="1" destOrd="0" presId="urn:microsoft.com/office/officeart/2005/8/layout/vList5"/>
    <dgm:cxn modelId="{C7B47F90-709D-4F01-8AB3-B93772E5EF59}" type="presParOf" srcId="{D3951A77-8487-4CEA-A632-5482EFC0E41F}" destId="{EB520594-B81E-49F5-8A40-6D3CBD410A3F}" srcOrd="2" destOrd="0" presId="urn:microsoft.com/office/officeart/2005/8/layout/vList5"/>
    <dgm:cxn modelId="{5FC131D9-5839-43DE-8491-C7A3B79D6093}" type="presParOf" srcId="{EB520594-B81E-49F5-8A40-6D3CBD410A3F}" destId="{062F3436-C5BE-405A-8893-C7C0864A165D}" srcOrd="0" destOrd="0" presId="urn:microsoft.com/office/officeart/2005/8/layout/vList5"/>
    <dgm:cxn modelId="{1C73790D-6C9F-4E00-8BC0-8B1A531FFD76}" type="presParOf" srcId="{EB520594-B81E-49F5-8A40-6D3CBD410A3F}" destId="{DB060AA4-018B-44C3-8A4D-F7768CE3BC91}" srcOrd="1" destOrd="0" presId="urn:microsoft.com/office/officeart/2005/8/layout/vList5"/>
    <dgm:cxn modelId="{02BE95A6-0388-4A9D-B2D2-04DDADD5FD79}" type="presParOf" srcId="{D3951A77-8487-4CEA-A632-5482EFC0E41F}" destId="{EE4C698C-8EDB-4193-AD52-DACEF6887947}" srcOrd="3" destOrd="0" presId="urn:microsoft.com/office/officeart/2005/8/layout/vList5"/>
    <dgm:cxn modelId="{7137FAE9-FB22-48DB-898D-21E0C06D64AE}" type="presParOf" srcId="{D3951A77-8487-4CEA-A632-5482EFC0E41F}" destId="{A1AD7F4E-1815-4EEE-8AD4-273AF07240A0}" srcOrd="4" destOrd="0" presId="urn:microsoft.com/office/officeart/2005/8/layout/vList5"/>
    <dgm:cxn modelId="{3B59357D-6D3A-44A7-B5FE-C3EBFE0829D0}" type="presParOf" srcId="{A1AD7F4E-1815-4EEE-8AD4-273AF07240A0}" destId="{A52EC268-2CC6-4A07-98CD-73FBDE809F34}" srcOrd="0" destOrd="0" presId="urn:microsoft.com/office/officeart/2005/8/layout/vList5"/>
    <dgm:cxn modelId="{159E099A-4D5C-4E0B-8BF2-CE933FF32520}" type="presParOf" srcId="{A1AD7F4E-1815-4EEE-8AD4-273AF07240A0}" destId="{C1A88A61-BBB6-4440-85C9-A0EE16FE1B98}" srcOrd="1" destOrd="0" presId="urn:microsoft.com/office/officeart/2005/8/layout/vList5"/>
    <dgm:cxn modelId="{56878037-6BEE-47E8-91B5-7E52B63A7C15}" type="presParOf" srcId="{D3951A77-8487-4CEA-A632-5482EFC0E41F}" destId="{FE673A0D-07FE-4A7D-B212-EB81533E9528}" srcOrd="5" destOrd="0" presId="urn:microsoft.com/office/officeart/2005/8/layout/vList5"/>
    <dgm:cxn modelId="{B5CB58FE-FB9E-44F1-A51A-611AECABAB30}" type="presParOf" srcId="{D3951A77-8487-4CEA-A632-5482EFC0E41F}" destId="{65DA9D2D-7D7F-40FD-A081-02A055E2FD1D}" srcOrd="6" destOrd="0" presId="urn:microsoft.com/office/officeart/2005/8/layout/vList5"/>
    <dgm:cxn modelId="{ACF5CB7B-A41B-4B0D-98FF-4688BBA30CCD}" type="presParOf" srcId="{65DA9D2D-7D7F-40FD-A081-02A055E2FD1D}" destId="{95091EB8-FA56-4252-95E8-D5165D38766F}" srcOrd="0" destOrd="0" presId="urn:microsoft.com/office/officeart/2005/8/layout/vList5"/>
    <dgm:cxn modelId="{69E92037-0E6A-4ADC-BEE5-3EF87EFDE4DC}" type="presParOf" srcId="{65DA9D2D-7D7F-40FD-A081-02A055E2FD1D}" destId="{D9A98BE6-D195-4E11-8494-3AEA6696809A}" srcOrd="1" destOrd="0" presId="urn:microsoft.com/office/officeart/2005/8/layout/vList5"/>
    <dgm:cxn modelId="{65AA82F2-373D-4ABB-844B-DA8109789009}" type="presParOf" srcId="{D3951A77-8487-4CEA-A632-5482EFC0E41F}" destId="{C3706236-43B6-4F12-9537-B213B2CA432F}" srcOrd="7" destOrd="0" presId="urn:microsoft.com/office/officeart/2005/8/layout/vList5"/>
    <dgm:cxn modelId="{4313F8BD-0A54-4087-B11A-FBBFD7D1FD2D}" type="presParOf" srcId="{D3951A77-8487-4CEA-A632-5482EFC0E41F}" destId="{EC940D98-0702-48EF-904D-DA959450827E}" srcOrd="8" destOrd="0" presId="urn:microsoft.com/office/officeart/2005/8/layout/vList5"/>
    <dgm:cxn modelId="{7AD8F36C-45AA-4F8B-9533-C1804E41C219}" type="presParOf" srcId="{EC940D98-0702-48EF-904D-DA959450827E}" destId="{BBAF786B-B5ED-4213-8B6B-2155CD31008A}" srcOrd="0" destOrd="0" presId="urn:microsoft.com/office/officeart/2005/8/layout/vList5"/>
    <dgm:cxn modelId="{5E43415F-FFBF-419B-B147-B9444479ED0A}" type="presParOf" srcId="{EC940D98-0702-48EF-904D-DA959450827E}" destId="{FE103A03-B3D8-4C48-A02C-93C7D075EEA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B7264-F451-4FC1-81A5-628B927A4AC0}">
      <dsp:nvSpPr>
        <dsp:cNvPr id="0" name=""/>
        <dsp:cNvSpPr/>
      </dsp:nvSpPr>
      <dsp:spPr>
        <a:xfrm rot="5400000">
          <a:off x="4778231" y="-2053929"/>
          <a:ext cx="49584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What am I being asked to believe and accept?</a:t>
          </a:r>
          <a:endParaRPr lang="en-US" sz="1400" b="1" kern="1200" dirty="0"/>
        </a:p>
      </dsp:txBody>
      <dsp:txXfrm rot="-5400000">
        <a:off x="2660904" y="87603"/>
        <a:ext cx="4706291" cy="447430"/>
      </dsp:txXfrm>
    </dsp:sp>
    <dsp:sp modelId="{EE03DE4E-9C72-4166-99AB-364A640E79F0}">
      <dsp:nvSpPr>
        <dsp:cNvPr id="0" name=""/>
        <dsp:cNvSpPr/>
      </dsp:nvSpPr>
      <dsp:spPr>
        <a:xfrm>
          <a:off x="0" y="1417"/>
          <a:ext cx="2660904" cy="61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Question 1</a:t>
          </a:r>
          <a:endParaRPr lang="en-US" sz="2400" b="1" kern="1200" dirty="0"/>
        </a:p>
      </dsp:txBody>
      <dsp:txXfrm>
        <a:off x="30256" y="31673"/>
        <a:ext cx="2600392" cy="559288"/>
      </dsp:txXfrm>
    </dsp:sp>
    <dsp:sp modelId="{DB060AA4-018B-44C3-8A4D-F7768CE3BC91}">
      <dsp:nvSpPr>
        <dsp:cNvPr id="0" name=""/>
        <dsp:cNvSpPr/>
      </dsp:nvSpPr>
      <dsp:spPr>
        <a:xfrm rot="5400000">
          <a:off x="4778231" y="-1403138"/>
          <a:ext cx="49584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/>
            <a:t>What evidence is available to support the assertion?</a:t>
          </a:r>
          <a:endParaRPr lang="en-US" sz="1400" b="1" kern="1200" dirty="0"/>
        </a:p>
      </dsp:txBody>
      <dsp:txXfrm rot="-5400000">
        <a:off x="2660904" y="738394"/>
        <a:ext cx="4706291" cy="447430"/>
      </dsp:txXfrm>
    </dsp:sp>
    <dsp:sp modelId="{062F3436-C5BE-405A-8893-C7C0864A165D}">
      <dsp:nvSpPr>
        <dsp:cNvPr id="0" name=""/>
        <dsp:cNvSpPr/>
      </dsp:nvSpPr>
      <dsp:spPr>
        <a:xfrm>
          <a:off x="0" y="652208"/>
          <a:ext cx="2660904" cy="61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Question 2</a:t>
          </a:r>
          <a:endParaRPr lang="en-US" sz="2400" b="1" kern="1200" dirty="0"/>
        </a:p>
      </dsp:txBody>
      <dsp:txXfrm>
        <a:off x="30256" y="682464"/>
        <a:ext cx="2600392" cy="559288"/>
      </dsp:txXfrm>
    </dsp:sp>
    <dsp:sp modelId="{C1A88A61-BBB6-4440-85C9-A0EE16FE1B98}">
      <dsp:nvSpPr>
        <dsp:cNvPr id="0" name=""/>
        <dsp:cNvSpPr/>
      </dsp:nvSpPr>
      <dsp:spPr>
        <a:xfrm rot="5400000">
          <a:off x="4778231" y="-752347"/>
          <a:ext cx="49584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Are there alternative ways of interpreting?</a:t>
          </a:r>
          <a:endParaRPr lang="en-US" sz="1400" b="1" kern="1200" dirty="0"/>
        </a:p>
      </dsp:txBody>
      <dsp:txXfrm rot="-5400000">
        <a:off x="2660904" y="1389185"/>
        <a:ext cx="4706291" cy="447430"/>
      </dsp:txXfrm>
    </dsp:sp>
    <dsp:sp modelId="{A52EC268-2CC6-4A07-98CD-73FBDE809F34}">
      <dsp:nvSpPr>
        <dsp:cNvPr id="0" name=""/>
        <dsp:cNvSpPr/>
      </dsp:nvSpPr>
      <dsp:spPr>
        <a:xfrm>
          <a:off x="0" y="1302999"/>
          <a:ext cx="2660904" cy="61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Question 3</a:t>
          </a:r>
          <a:endParaRPr lang="en-US" sz="2400" b="1" kern="1200" dirty="0"/>
        </a:p>
      </dsp:txBody>
      <dsp:txXfrm>
        <a:off x="30256" y="1333255"/>
        <a:ext cx="2600392" cy="559288"/>
      </dsp:txXfrm>
    </dsp:sp>
    <dsp:sp modelId="{D9A98BE6-D195-4E11-8494-3AEA6696809A}">
      <dsp:nvSpPr>
        <dsp:cNvPr id="0" name=""/>
        <dsp:cNvSpPr/>
      </dsp:nvSpPr>
      <dsp:spPr>
        <a:xfrm rot="5400000">
          <a:off x="4778231" y="-101557"/>
          <a:ext cx="49584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What additional evidence would help evaluate the alternatives?</a:t>
          </a:r>
          <a:endParaRPr lang="en-US" sz="1400" b="1" kern="1200" dirty="0"/>
        </a:p>
      </dsp:txBody>
      <dsp:txXfrm rot="-5400000">
        <a:off x="2660904" y="2039975"/>
        <a:ext cx="4706291" cy="447430"/>
      </dsp:txXfrm>
    </dsp:sp>
    <dsp:sp modelId="{95091EB8-FA56-4252-95E8-D5165D38766F}">
      <dsp:nvSpPr>
        <dsp:cNvPr id="0" name=""/>
        <dsp:cNvSpPr/>
      </dsp:nvSpPr>
      <dsp:spPr>
        <a:xfrm>
          <a:off x="0" y="1953790"/>
          <a:ext cx="2660904" cy="61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Question 4</a:t>
          </a:r>
          <a:endParaRPr lang="en-US" sz="2400" b="1" kern="1200" dirty="0"/>
        </a:p>
      </dsp:txBody>
      <dsp:txXfrm>
        <a:off x="30256" y="1984046"/>
        <a:ext cx="2600392" cy="559288"/>
      </dsp:txXfrm>
    </dsp:sp>
    <dsp:sp modelId="{FE103A03-B3D8-4C48-A02C-93C7D075EEA3}">
      <dsp:nvSpPr>
        <dsp:cNvPr id="0" name=""/>
        <dsp:cNvSpPr/>
      </dsp:nvSpPr>
      <dsp:spPr>
        <a:xfrm rot="5400000">
          <a:off x="4778231" y="549233"/>
          <a:ext cx="495840" cy="473049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What conclusion are most reasonable?</a:t>
          </a:r>
          <a:endParaRPr lang="en-US" sz="1400" b="1" kern="1200" dirty="0"/>
        </a:p>
      </dsp:txBody>
      <dsp:txXfrm rot="-5400000">
        <a:off x="2660904" y="2690766"/>
        <a:ext cx="4706291" cy="447430"/>
      </dsp:txXfrm>
    </dsp:sp>
    <dsp:sp modelId="{BBAF786B-B5ED-4213-8B6B-2155CD31008A}">
      <dsp:nvSpPr>
        <dsp:cNvPr id="0" name=""/>
        <dsp:cNvSpPr/>
      </dsp:nvSpPr>
      <dsp:spPr>
        <a:xfrm>
          <a:off x="0" y="2604581"/>
          <a:ext cx="2660904" cy="61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Question 5</a:t>
          </a:r>
          <a:endParaRPr lang="en-US" sz="2400" b="1" kern="1200" dirty="0"/>
        </a:p>
      </dsp:txBody>
      <dsp:txXfrm>
        <a:off x="30256" y="2634837"/>
        <a:ext cx="2600392" cy="559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61" cy="464180"/>
          </a:xfrm>
          <a:prstGeom prst="rect">
            <a:avLst/>
          </a:prstGeom>
        </p:spPr>
        <p:txBody>
          <a:bodyPr vert="horz" lIns="91952" tIns="45976" rIns="91952" bIns="459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635" y="0"/>
            <a:ext cx="3038161" cy="464180"/>
          </a:xfrm>
          <a:prstGeom prst="rect">
            <a:avLst/>
          </a:prstGeom>
        </p:spPr>
        <p:txBody>
          <a:bodyPr vert="horz" lIns="91952" tIns="45976" rIns="91952" bIns="45976" rtlCol="0"/>
          <a:lstStyle>
            <a:lvl1pPr algn="r">
              <a:defRPr sz="1200"/>
            </a:lvl1pPr>
          </a:lstStyle>
          <a:p>
            <a:fld id="{9BB05886-ACC1-497B-A18E-D3A6EA91976D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0621"/>
            <a:ext cx="3038161" cy="464180"/>
          </a:xfrm>
          <a:prstGeom prst="rect">
            <a:avLst/>
          </a:prstGeom>
        </p:spPr>
        <p:txBody>
          <a:bodyPr vert="horz" lIns="91952" tIns="45976" rIns="91952" bIns="459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635" y="8830621"/>
            <a:ext cx="3038161" cy="464180"/>
          </a:xfrm>
          <a:prstGeom prst="rect">
            <a:avLst/>
          </a:prstGeom>
        </p:spPr>
        <p:txBody>
          <a:bodyPr vert="horz" lIns="91952" tIns="45976" rIns="91952" bIns="45976" rtlCol="0" anchor="b"/>
          <a:lstStyle>
            <a:lvl1pPr algn="r">
              <a:defRPr sz="1200"/>
            </a:lvl1pPr>
          </a:lstStyle>
          <a:p>
            <a:fld id="{F667FCD9-A0C2-49F0-AA38-CC06205FF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5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26" tIns="46412" rIns="92826" bIns="464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7" y="0"/>
            <a:ext cx="3037840" cy="464820"/>
          </a:xfrm>
          <a:prstGeom prst="rect">
            <a:avLst/>
          </a:prstGeom>
        </p:spPr>
        <p:txBody>
          <a:bodyPr vert="horz" lIns="92826" tIns="46412" rIns="92826" bIns="46412" rtlCol="0"/>
          <a:lstStyle>
            <a:lvl1pPr algn="r">
              <a:defRPr sz="1200"/>
            </a:lvl1pPr>
          </a:lstStyle>
          <a:p>
            <a:fld id="{AF9A706B-DF7F-4D5A-86E0-E8E44F1F7724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26" tIns="46412" rIns="92826" bIns="464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26" tIns="46412" rIns="92826" bIns="4641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26" tIns="46412" rIns="92826" bIns="464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7" y="8829966"/>
            <a:ext cx="3037840" cy="464820"/>
          </a:xfrm>
          <a:prstGeom prst="rect">
            <a:avLst/>
          </a:prstGeom>
        </p:spPr>
        <p:txBody>
          <a:bodyPr vert="horz" lIns="92826" tIns="46412" rIns="92826" bIns="46412" rtlCol="0" anchor="b"/>
          <a:lstStyle>
            <a:lvl1pPr algn="r">
              <a:defRPr sz="1200"/>
            </a:lvl1pPr>
          </a:lstStyle>
          <a:p>
            <a:fld id="{1A26D8ED-146A-4DB4-935F-70A5CABC0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30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6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holding</a:t>
            </a:r>
            <a:r>
              <a:rPr lang="en-US" baseline="0" dirty="0" smtClean="0"/>
              <a:t> all others constant*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IV, DV using example</a:t>
            </a:r>
          </a:p>
          <a:p>
            <a:r>
              <a:rPr lang="en-US" baseline="0" dirty="0" smtClean="0"/>
              <a:t>How the experiment occurs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4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0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0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5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4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8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another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97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6D8ED-146A-4DB4-935F-70A5CABC08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2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QXI_BxlY7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TghEXKNj7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a.org/ethics/cod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Research in Psychology: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346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Independent and Dependent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IV (x): what is manipulated or controlled by the experimenter</a:t>
            </a:r>
          </a:p>
          <a:p>
            <a:r>
              <a:rPr lang="en-US" dirty="0" smtClean="0"/>
              <a:t>DV (y): the outcome variable - what the researcher measures to see how much effect the IV had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" y="3323033"/>
            <a:ext cx="8065707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IV? DV?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acupuncture reduce lower back pain?</a:t>
            </a:r>
          </a:p>
          <a:p>
            <a:endParaRPr lang="en-US" dirty="0" smtClean="0"/>
          </a:p>
          <a:p>
            <a:r>
              <a:rPr lang="en-US" dirty="0" smtClean="0"/>
              <a:t>Is work stress related to insomnia?</a:t>
            </a:r>
          </a:p>
          <a:p>
            <a:endParaRPr lang="en-US" dirty="0" smtClean="0"/>
          </a:p>
          <a:p>
            <a:r>
              <a:rPr lang="en-US" dirty="0" smtClean="0"/>
              <a:t>Is Medicine XX effective in reducing the likelihood of getting breast cancer?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6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Role of Theories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Theory: A set of statements designed to account for, predict, and even suggest ways of controlling certain phenomena.</a:t>
            </a:r>
          </a:p>
        </p:txBody>
      </p:sp>
      <p:pic>
        <p:nvPicPr>
          <p:cNvPr id="4100" name="Picture 4" descr="http://tomatosphere.org/teachers/guide/images/scientific-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95600"/>
            <a:ext cx="517864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6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 and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Reliability: the degree to which a measure is free from random </a:t>
            </a:r>
            <a:r>
              <a:rPr lang="en-US" dirty="0" smtClean="0"/>
              <a:t>errors</a:t>
            </a:r>
            <a:endParaRPr lang="en-US" dirty="0"/>
          </a:p>
          <a:p>
            <a:r>
              <a:rPr lang="en-US" dirty="0"/>
              <a:t>Validity: the degree to which a measure really measures what it is supposed to measure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9" y="3352800"/>
            <a:ext cx="8102600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14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Research Methods in Psychology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endParaRPr lang="en-US"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02277"/>
            <a:ext cx="3147961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8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#1: Observational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Naturalistic observation: the process of watching without interfering as behavior occurs in natural environment. </a:t>
            </a:r>
          </a:p>
          <a:p>
            <a:endParaRPr lang="en-US" dirty="0"/>
          </a:p>
          <a:p>
            <a:r>
              <a:rPr lang="en-US" dirty="0" smtClean="0"/>
              <a:t>Pros: Large amount of useful data</a:t>
            </a:r>
          </a:p>
          <a:p>
            <a:r>
              <a:rPr lang="en-US" dirty="0" smtClean="0"/>
              <a:t>Cons: People tend to act differently when being watched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81462"/>
            <a:ext cx="32067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55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#2: 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research method involving the intensive examination of some phenomenon in a particular individual, group, or situation. </a:t>
            </a:r>
          </a:p>
          <a:p>
            <a:endParaRPr lang="en-US" dirty="0" smtClean="0"/>
          </a:p>
          <a:p>
            <a:r>
              <a:rPr lang="en-US" dirty="0" smtClean="0"/>
              <a:t>Pros: Raw and pioneer materials for future research</a:t>
            </a:r>
          </a:p>
          <a:p>
            <a:r>
              <a:rPr lang="en-US" dirty="0" smtClean="0"/>
              <a:t>Cons: Rare cases are not representative</a:t>
            </a:r>
            <a:endParaRPr lang="en-US" dirty="0"/>
          </a:p>
        </p:txBody>
      </p:sp>
      <p:pic>
        <p:nvPicPr>
          <p:cNvPr id="409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98898"/>
            <a:ext cx="3429000" cy="2479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8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#3: Surveys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Giving people questionnaires or interviews to understand their attitudes, beliefs, opinions, and intentions.</a:t>
            </a:r>
          </a:p>
          <a:p>
            <a:endParaRPr lang="en-US" dirty="0"/>
          </a:p>
          <a:p>
            <a:r>
              <a:rPr lang="en-US" dirty="0" smtClean="0"/>
              <a:t>Pros: wide-angle views of large groups, efficient</a:t>
            </a:r>
          </a:p>
          <a:p>
            <a:r>
              <a:rPr lang="en-US" dirty="0" smtClean="0"/>
              <a:t>Cons: sampling errors, responses biases, poorly written questions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59" y="3886200"/>
            <a:ext cx="2286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5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#4: Archival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existing record (e.g., data) to answer research questions. </a:t>
            </a:r>
          </a:p>
          <a:p>
            <a:endParaRPr lang="en-US" dirty="0"/>
          </a:p>
          <a:p>
            <a:r>
              <a:rPr lang="en-US" dirty="0" smtClean="0"/>
              <a:t>Pros: less time and money investment</a:t>
            </a:r>
          </a:p>
          <a:p>
            <a:r>
              <a:rPr lang="en-US" dirty="0" smtClean="0"/>
              <a:t>Cons: no control over what information was originally collected.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191000"/>
            <a:ext cx="5785454" cy="25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1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#5: Longitudinal and Cross-Sectional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Longitudinal research: Data-gathering is administered repeatedly over an extended period of time.</a:t>
            </a:r>
          </a:p>
          <a:p>
            <a:endParaRPr lang="en-US" dirty="0"/>
          </a:p>
          <a:p>
            <a:pPr marL="457200" indent="-223838"/>
            <a:r>
              <a:rPr lang="en-US" dirty="0" smtClean="0"/>
              <a:t>Pros: Reduce bias, more informative results</a:t>
            </a:r>
          </a:p>
          <a:p>
            <a:pPr marL="457200" indent="-223838"/>
            <a:r>
              <a:rPr lang="en-US" dirty="0" smtClean="0"/>
              <a:t>Cons: Incredible time investment, attrition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Cross-sectional</a:t>
            </a:r>
            <a:r>
              <a:rPr lang="en-US" dirty="0"/>
              <a:t>: Data-gathering is administered once.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02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31005"/>
            <a:ext cx="2971800" cy="269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38" y="1639889"/>
            <a:ext cx="2660362" cy="21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39889"/>
            <a:ext cx="2964564" cy="21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66039" y="5448300"/>
            <a:ext cx="50491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Social Loafing</a:t>
            </a:r>
            <a:endParaRPr lang="en-US" sz="3600" b="1" cap="none" spc="0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2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Correlational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Examines relationships between variables in order to analyze trends in data, test predictions, evaluate theories, and suggest new hypotheses.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67000" y="3048000"/>
            <a:ext cx="0" cy="2667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67000" y="5715000"/>
            <a:ext cx="3581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71800" y="4038600"/>
            <a:ext cx="2667000" cy="76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81400" y="586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Charity Donation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3048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Happiness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Correlational Studies (cont’d)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hlinkClick r:id="rId2"/>
              </a:rPr>
              <a:t>Correlation ≠ 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Causation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10262"/>
            <a:ext cx="3853833" cy="272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633" y="3517901"/>
            <a:ext cx="1130299" cy="113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09800"/>
            <a:ext cx="1295400" cy="151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8768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5669932" y="3048000"/>
            <a:ext cx="1797668" cy="10350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669932" y="4235452"/>
            <a:ext cx="1721468" cy="11747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7810500" y="3724888"/>
            <a:ext cx="0" cy="1097938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48600" y="405078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research method in which the experimenter manipulates one variables and then observes the effect of that manipulation on another variable, while holding all other variables constant. </a:t>
            </a:r>
          </a:p>
          <a:p>
            <a:r>
              <a:rPr lang="en-US" dirty="0" smtClean="0"/>
              <a:t>Experimental group vs. Control group</a:t>
            </a:r>
          </a:p>
          <a:p>
            <a:r>
              <a:rPr lang="en-US" dirty="0" smtClean="0"/>
              <a:t>Independent variable &amp; Dependent variable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2000" y="4158018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Experimental Group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0" y="5257800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Group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590800" y="4500918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90800" y="56007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276600" y="4158018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 Treatment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93660" y="5282252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Treatment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22460" y="4500918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22460" y="5600131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808260" y="4128448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Reports on the DV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808260" y="5225955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Reports on the DV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933700" y="3962400"/>
            <a:ext cx="2531660" cy="2286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48000" y="64124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Manipulation of the IV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16" idx="2"/>
          </p:cNvCxnSpPr>
          <p:nvPr/>
        </p:nvCxnSpPr>
        <p:spPr>
          <a:xfrm flipH="1" flipV="1">
            <a:off x="4199530" y="6248400"/>
            <a:ext cx="4266" cy="2608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93660" y="4843818"/>
            <a:ext cx="181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Prosocial Spending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369860" y="5940623"/>
            <a:ext cx="181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Personal Spending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795560" y="4836235"/>
            <a:ext cx="181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Happiness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795560" y="5918487"/>
            <a:ext cx="181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Happiness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00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/>
      <p:bldP spid="6" grpId="0"/>
      <p:bldP spid="18" grpId="0"/>
      <p:bldP spid="24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</a:p>
          <a:p>
            <a:pPr lvl="1"/>
            <a:r>
              <a:rPr lang="en-US" dirty="0" smtClean="0"/>
              <a:t>Uncontrolled, uncontrollable</a:t>
            </a:r>
          </a:p>
          <a:p>
            <a:pPr lvl="1"/>
            <a:r>
              <a:rPr lang="en-US" dirty="0" smtClean="0"/>
              <a:t>random assignment of research participants</a:t>
            </a:r>
          </a:p>
          <a:p>
            <a:endParaRPr lang="en-US" dirty="0"/>
          </a:p>
          <a:p>
            <a:r>
              <a:rPr lang="en-US" dirty="0" smtClean="0"/>
              <a:t>The placebo effect: Improvement occurs as a result of a participant’s knowledge and </a:t>
            </a:r>
            <a:r>
              <a:rPr lang="en-US" dirty="0" smtClean="0">
                <a:hlinkClick r:id="rId3"/>
              </a:rPr>
              <a:t>expectations</a:t>
            </a:r>
            <a:r>
              <a:rPr lang="en-US" dirty="0" smtClean="0"/>
              <a:t> (but not as a result of the treatment)</a:t>
            </a:r>
          </a:p>
          <a:p>
            <a:endParaRPr lang="en-US" dirty="0"/>
          </a:p>
          <a:p>
            <a:r>
              <a:rPr lang="en-US" dirty="0" smtClean="0"/>
              <a:t>Experimental bias: can be prevented by double-blind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534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Selecting Human Participants for Research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97668"/>
            <a:ext cx="578689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2800" y="2590800"/>
            <a:ext cx="2971800" cy="1752600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15200" y="3593068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representative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00800" y="3916233"/>
            <a:ext cx="8382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33400" y="2602468"/>
            <a:ext cx="1828800" cy="304800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64124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epresentative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409700" y="5650468"/>
            <a:ext cx="0" cy="6858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29100" y="5581471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sampling:</a:t>
            </a:r>
          </a:p>
          <a:p>
            <a:pPr marL="342900" indent="-342900">
              <a:buAutoNum type="arabicPeriod"/>
            </a:pPr>
            <a:r>
              <a:rPr lang="en-US" dirty="0" smtClean="0"/>
              <a:t>Number each individual (1-50)</a:t>
            </a:r>
          </a:p>
          <a:p>
            <a:pPr marL="342900" indent="-342900">
              <a:buAutoNum type="arabicPeriod"/>
            </a:pPr>
            <a:r>
              <a:rPr lang="en-US" dirty="0" smtClean="0"/>
              <a:t>Put all the numbers into a hat</a:t>
            </a:r>
          </a:p>
          <a:p>
            <a:pPr marL="342900" indent="-342900">
              <a:buAutoNum type="arabicPeriod"/>
            </a:pPr>
            <a:r>
              <a:rPr lang="en-US" dirty="0" smtClean="0"/>
              <a:t>Draw 15 numbers from the hat randomly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364159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Why should researchers be careful about sampling?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Sampling affects results.</a:t>
            </a:r>
          </a:p>
        </p:txBody>
      </p:sp>
    </p:spTree>
    <p:extLst>
      <p:ext uri="{BB962C8B-B14F-4D97-AF65-F5344CB8AC3E}">
        <p14:creationId xmlns:p14="http://schemas.microsoft.com/office/powerpoint/2010/main" val="29399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Statistical Analysis of Research Results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50" y="3486150"/>
            <a:ext cx="5886450" cy="1314450"/>
          </a:xfrm>
        </p:spPr>
        <p:txBody>
          <a:bodyPr>
            <a:normAutofit/>
          </a:bodyPr>
          <a:lstStyle/>
          <a:p>
            <a:endParaRPr lang="en-US" sz="33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714750"/>
            <a:ext cx="322977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40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Descriptive </a:t>
            </a:r>
            <a:r>
              <a:rPr lang="en-US" altLang="zh-CN" dirty="0" smtClean="0"/>
              <a:t>Statistics: Central Tendency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</a:t>
            </a:r>
          </a:p>
          <a:p>
            <a:endParaRPr lang="en-US" dirty="0"/>
          </a:p>
          <a:p>
            <a:r>
              <a:rPr lang="en-US" dirty="0" smtClean="0"/>
              <a:t>Median</a:t>
            </a:r>
          </a:p>
          <a:p>
            <a:endParaRPr lang="en-US" dirty="0"/>
          </a:p>
          <a:p>
            <a:r>
              <a:rPr lang="en-US" dirty="0" smtClean="0"/>
              <a:t>Mean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628900" y="2000250"/>
          <a:ext cx="29146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795"/>
                <a:gridCol w="1209855"/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Name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Weight (</a:t>
                      </a:r>
                      <a:r>
                        <a:rPr lang="en-US" sz="1100" dirty="0" err="1" smtClean="0"/>
                        <a:t>lbs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Jack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Ben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Amy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Jill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Susan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Jason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Peter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Blake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Jerry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Chris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Jenny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4343400" y="4229100"/>
            <a:ext cx="285750" cy="8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43400" y="3657600"/>
            <a:ext cx="285750" cy="2286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Variability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  <a:p>
            <a:r>
              <a:rPr lang="en-US" dirty="0" smtClean="0"/>
              <a:t>Standard Deviation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54236" y="2057400"/>
          <a:ext cx="29146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795"/>
                <a:gridCol w="1209855"/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Name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Weight (</a:t>
                      </a:r>
                      <a:r>
                        <a:rPr lang="en-US" sz="1100" dirty="0" err="1" smtClean="0"/>
                        <a:t>lbs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Jack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Ben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Amy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Jill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Susan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Jason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Peter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Blake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Jerry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Chris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Jenny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064433" y="2057400"/>
          <a:ext cx="291465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795"/>
                <a:gridCol w="1209855"/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Name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Weight (</a:t>
                      </a:r>
                      <a:r>
                        <a:rPr lang="en-US" sz="1100" dirty="0" err="1" smtClean="0"/>
                        <a:t>lbs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Jack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Ben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Amy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Jill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34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Susan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43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Jason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55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Peter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68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Blake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76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Jerry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82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Chris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 smtClean="0"/>
                        <a:t>Jenny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109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44089" y="2594610"/>
          <a:ext cx="2916284" cy="1556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/>
          </p:nvPr>
        </p:nvGraphicFramePr>
        <p:xfrm>
          <a:off x="44089" y="4220936"/>
          <a:ext cx="2916284" cy="1634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457201" y="3240232"/>
            <a:ext cx="2341418" cy="99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99680" y="4906241"/>
            <a:ext cx="2341418" cy="99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1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degree to which one variable is related to another.</a:t>
            </a:r>
          </a:p>
          <a:p>
            <a:r>
              <a:rPr lang="en-US" dirty="0" smtClean="0"/>
              <a:t>Positive correlation: X and Y change in same direction</a:t>
            </a:r>
          </a:p>
          <a:p>
            <a:r>
              <a:rPr lang="en-US" dirty="0" smtClean="0"/>
              <a:t>Negative correlation: X and Y change in opposite direction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29001"/>
            <a:ext cx="5409010" cy="179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6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Ethical Guidelines for Psychologists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50" y="3486150"/>
            <a:ext cx="5886450" cy="1314450"/>
          </a:xfrm>
        </p:spPr>
        <p:txBody>
          <a:bodyPr>
            <a:normAutofit/>
          </a:bodyPr>
          <a:lstStyle/>
          <a:p>
            <a:endParaRPr lang="en-US" sz="33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714750"/>
            <a:ext cx="28575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49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Critical Thinking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endParaRPr lang="en-US" sz="4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3962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in Psychological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Caring for animals and human subjects in research</a:t>
            </a:r>
            <a:r>
              <a:rPr lang="en-US" altLang="zh-CN" dirty="0" smtClean="0"/>
              <a:t>: preserving their welfare and dignity</a:t>
            </a:r>
          </a:p>
          <a:p>
            <a:endParaRPr lang="en-US" dirty="0"/>
          </a:p>
          <a:p>
            <a:r>
              <a:rPr lang="en-US" dirty="0" smtClean="0"/>
              <a:t>Institutional Review Board (</a:t>
            </a:r>
            <a:r>
              <a:rPr lang="en-US" dirty="0"/>
              <a:t>IRB): http://www.uah.edu/IRB/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Ethical Principles of Psychologists and Code of Conduct (APA,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researchers don’t take common sense explanations for granted.</a:t>
            </a:r>
          </a:p>
          <a:p>
            <a:r>
              <a:rPr lang="en-US" dirty="0" smtClean="0"/>
              <a:t>The process of assessing claims and making judgments on the basis of well-supported evidence.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1490325"/>
              </p:ext>
            </p:extLst>
          </p:nvPr>
        </p:nvGraphicFramePr>
        <p:xfrm>
          <a:off x="685800" y="3352800"/>
          <a:ext cx="7391400" cy="322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39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676400"/>
            <a:ext cx="8229600" cy="46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Critical thinking and scientific research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33400" y="5105400"/>
            <a:ext cx="2971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Giving away money</a:t>
            </a:r>
            <a:endParaRPr lang="en-US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5867400" y="5181600"/>
            <a:ext cx="2971800" cy="99060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Happiness</a:t>
            </a:r>
            <a:endParaRPr lang="en-US" sz="2400" b="1" dirty="0"/>
          </a:p>
        </p:txBody>
      </p:sp>
      <p:sp>
        <p:nvSpPr>
          <p:cNvPr id="6" name="Right Arrow 5"/>
          <p:cNvSpPr/>
          <p:nvPr/>
        </p:nvSpPr>
        <p:spPr>
          <a:xfrm>
            <a:off x="3505200" y="5486400"/>
            <a:ext cx="236220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Process of Scientific Research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146" y="1752600"/>
            <a:ext cx="8065707" cy="3499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600" y="3048000"/>
            <a:ext cx="13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Deductive Reasoning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3048000"/>
            <a:ext cx="13716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Inductive Reasoning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8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Elements in Scientific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Hypothesis: A specific, testable proposition about a phenomenon</a:t>
            </a:r>
          </a:p>
          <a:p>
            <a:pPr lvl="1"/>
            <a:r>
              <a:rPr lang="en-US" dirty="0" smtClean="0"/>
              <a:t>Null hypothesis (H0): Treatment has no effect </a:t>
            </a:r>
          </a:p>
          <a:p>
            <a:pPr marL="548640" lvl="2" indent="0">
              <a:buNone/>
            </a:pPr>
            <a:r>
              <a:rPr lang="en-US" dirty="0" smtClean="0"/>
              <a:t>-Using smartphone in class has no effect on your </a:t>
            </a:r>
            <a:r>
              <a:rPr lang="en-US" dirty="0"/>
              <a:t>grade. </a:t>
            </a:r>
            <a:endParaRPr lang="en-US" dirty="0" smtClean="0"/>
          </a:p>
          <a:p>
            <a:pPr marL="548640" lvl="2" indent="0">
              <a:buNone/>
            </a:pPr>
            <a:r>
              <a:rPr lang="en-US" dirty="0" smtClean="0"/>
              <a:t>-</a:t>
            </a:r>
            <a:r>
              <a:rPr lang="en-US" dirty="0"/>
              <a:t>Spending money on others does not produce happiness.</a:t>
            </a:r>
          </a:p>
          <a:p>
            <a:pPr marL="548640" lvl="2" indent="0">
              <a:buNone/>
            </a:pPr>
            <a:endParaRPr lang="en-US" dirty="0" smtClean="0"/>
          </a:p>
          <a:p>
            <a:pPr marL="54864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Research hypothesis (H1): Treatment has effect</a:t>
            </a:r>
          </a:p>
          <a:p>
            <a:pPr marL="548640" lvl="2" indent="0">
              <a:buNone/>
            </a:pPr>
            <a:r>
              <a:rPr lang="en-US" dirty="0" smtClean="0"/>
              <a:t>-Using smartphone in class negatively affects your grade.</a:t>
            </a:r>
            <a:r>
              <a:rPr lang="en-US" dirty="0"/>
              <a:t> </a:t>
            </a:r>
            <a:endParaRPr lang="en-US" dirty="0" smtClean="0"/>
          </a:p>
          <a:p>
            <a:pPr marL="548640" lvl="2" indent="0">
              <a:buNone/>
            </a:pPr>
            <a:r>
              <a:rPr lang="en-US" dirty="0" smtClean="0"/>
              <a:t>-</a:t>
            </a:r>
            <a:r>
              <a:rPr lang="en-US" dirty="0"/>
              <a:t>Spending money on others produces happiness.</a:t>
            </a:r>
          </a:p>
          <a:p>
            <a:pPr marL="548640" lvl="2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18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in Scientific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Construct: A phenomenon of </a:t>
            </a:r>
            <a:r>
              <a:rPr lang="en-US" dirty="0" smtClean="0"/>
              <a:t>interest</a:t>
            </a:r>
          </a:p>
          <a:p>
            <a:endParaRPr lang="en-US" dirty="0"/>
          </a:p>
          <a:p>
            <a:r>
              <a:rPr lang="en-US" dirty="0"/>
              <a:t>Operational definition: </a:t>
            </a:r>
            <a:r>
              <a:rPr lang="en-US" dirty="0" smtClean="0"/>
              <a:t>How you study or examine your phenomenon of interest</a:t>
            </a:r>
          </a:p>
          <a:p>
            <a:endParaRPr lang="en-US" dirty="0"/>
          </a:p>
          <a:p>
            <a:r>
              <a:rPr lang="en-US" dirty="0"/>
              <a:t>Variable: A factor or characteristics that is manipulated or measured in </a:t>
            </a:r>
            <a:r>
              <a:rPr lang="en-US" dirty="0" smtClean="0"/>
              <a:t>research</a:t>
            </a:r>
          </a:p>
          <a:p>
            <a:endParaRPr lang="en-US" dirty="0"/>
          </a:p>
          <a:p>
            <a:r>
              <a:rPr lang="en-US" dirty="0"/>
              <a:t>Data: Numbers gathered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8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5405</TotalTime>
  <Words>958</Words>
  <Application>Microsoft Office PowerPoint</Application>
  <PresentationFormat>On-screen Show (4:3)</PresentationFormat>
  <Paragraphs>232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方正舒体</vt:lpstr>
      <vt:lpstr>Arial</vt:lpstr>
      <vt:lpstr>Calibri</vt:lpstr>
      <vt:lpstr>Clarity</vt:lpstr>
      <vt:lpstr>Chapter 2</vt:lpstr>
      <vt:lpstr>PowerPoint Presentation</vt:lpstr>
      <vt:lpstr>Critical Thinking</vt:lpstr>
      <vt:lpstr>Critical Thinking</vt:lpstr>
      <vt:lpstr>PowerPoint Presentation</vt:lpstr>
      <vt:lpstr>Critical thinking and scientific research</vt:lpstr>
      <vt:lpstr>The Process of Scientific Research</vt:lpstr>
      <vt:lpstr>Key Elements in Scientific Research</vt:lpstr>
      <vt:lpstr>Key Elements in Scientific Research</vt:lpstr>
      <vt:lpstr>Independent and Dependent Variables</vt:lpstr>
      <vt:lpstr>IV? DV?</vt:lpstr>
      <vt:lpstr>The Role of Theories</vt:lpstr>
      <vt:lpstr>Reliability and Validity</vt:lpstr>
      <vt:lpstr>Research Methods in Psychology</vt:lpstr>
      <vt:lpstr>Method #1: Observational Methods</vt:lpstr>
      <vt:lpstr>Method #2: Case Studies</vt:lpstr>
      <vt:lpstr>Method #3: Surveys</vt:lpstr>
      <vt:lpstr>Method #4: Archival Research</vt:lpstr>
      <vt:lpstr>Method #5: Longitudinal and Cross-Sectional Research</vt:lpstr>
      <vt:lpstr>Correlational Studies</vt:lpstr>
      <vt:lpstr>Correlational Studies (cont’d)</vt:lpstr>
      <vt:lpstr>Experiments</vt:lpstr>
      <vt:lpstr>Experiments (cont’d)</vt:lpstr>
      <vt:lpstr>Selecting Human Participants for Research</vt:lpstr>
      <vt:lpstr>Statistical Analysis of Research Results</vt:lpstr>
      <vt:lpstr>Descriptive Statistics: Central Tendency</vt:lpstr>
      <vt:lpstr>Descriptive Statistics: Variability</vt:lpstr>
      <vt:lpstr>Descriptive Statistics: Correlation</vt:lpstr>
      <vt:lpstr>Ethical Guidelines for Psychologists</vt:lpstr>
      <vt:lpstr>Ethics in Psychological Research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Dianhan Zheng</dc:creator>
  <cp:lastModifiedBy>D Zheng</cp:lastModifiedBy>
  <cp:revision>92</cp:revision>
  <cp:lastPrinted>2016-01-12T22:30:03Z</cp:lastPrinted>
  <dcterms:created xsi:type="dcterms:W3CDTF">2006-08-16T00:00:00Z</dcterms:created>
  <dcterms:modified xsi:type="dcterms:W3CDTF">2016-08-25T15:49:41Z</dcterms:modified>
</cp:coreProperties>
</file>